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2" r:id="rId6"/>
    <p:sldId id="270" r:id="rId7"/>
    <p:sldId id="271" r:id="rId8"/>
    <p:sldId id="272" r:id="rId9"/>
    <p:sldId id="268" r:id="rId10"/>
    <p:sldId id="259" r:id="rId11"/>
    <p:sldId id="269" r:id="rId12"/>
    <p:sldId id="273" r:id="rId13"/>
    <p:sldId id="264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nicholson" initials="v" lastIdx="15" clrIdx="0"/>
  <p:cmAuthor id="1" name="ginae" initials="g" lastIdx="0" clrIdx="1"/>
  <p:cmAuthor id="2" name="Lorraine Green" initials="LG" lastIdx="15" clrIdx="2">
    <p:extLst>
      <p:ext uri="{19B8F6BF-5375-455C-9EA6-DF929625EA0E}">
        <p15:presenceInfo xmlns:p15="http://schemas.microsoft.com/office/powerpoint/2012/main" userId="S-1-5-21-2000478354-1060284298-682003330-116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94660"/>
  </p:normalViewPr>
  <p:slideViewPr>
    <p:cSldViewPr>
      <p:cViewPr varScale="1">
        <p:scale>
          <a:sx n="96" d="100"/>
          <a:sy n="96" d="100"/>
        </p:scale>
        <p:origin x="230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AEPCO Resources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Coal 350 MW</c:v>
                </c:pt>
                <c:pt idx="1">
                  <c:v>Gas 205 MW</c:v>
                </c:pt>
                <c:pt idx="2">
                  <c:v>Hydro 31 MW</c:v>
                </c:pt>
                <c:pt idx="3">
                  <c:v>Other 79 MW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350</c:v>
                </c:pt>
                <c:pt idx="1">
                  <c:v>205</c:v>
                </c:pt>
                <c:pt idx="2">
                  <c:v>31</c:v>
                </c:pt>
                <c:pt idx="3">
                  <c:v>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Coal 350 MW</c:v>
                </c:pt>
                <c:pt idx="1">
                  <c:v>Gas 205 MW</c:v>
                </c:pt>
                <c:pt idx="2">
                  <c:v>Hydro 31 MW</c:v>
                </c:pt>
                <c:pt idx="3">
                  <c:v>Other 79 MW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0.52631578947368418</c:v>
                </c:pt>
                <c:pt idx="1">
                  <c:v>0.30827067669172931</c:v>
                </c:pt>
                <c:pt idx="2">
                  <c:v>4.6616541353383459E-2</c:v>
                </c:pt>
                <c:pt idx="3">
                  <c:v>0.11879699248120301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41253666821059"/>
          <c:y val="0.34999876968503935"/>
          <c:w val="0.28337450465750602"/>
          <c:h val="0.3932992125984252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ARM Forecasted Requirements/PRM Resource Obligation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ARM Forecasted Requirement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52.206000000000003</c:v>
                </c:pt>
                <c:pt idx="1">
                  <c:v>52.866</c:v>
                </c:pt>
                <c:pt idx="2">
                  <c:v>50.433</c:v>
                </c:pt>
                <c:pt idx="3">
                  <c:v>51.164999999999999</c:v>
                </c:pt>
                <c:pt idx="4">
                  <c:v>52.041000000000004</c:v>
                </c:pt>
                <c:pt idx="5">
                  <c:v>52.96</c:v>
                </c:pt>
                <c:pt idx="6">
                  <c:v>53.92</c:v>
                </c:pt>
                <c:pt idx="7">
                  <c:v>54.892000000000003</c:v>
                </c:pt>
                <c:pt idx="8">
                  <c:v>55.927</c:v>
                </c:pt>
                <c:pt idx="9">
                  <c:v>56.951000000000001</c:v>
                </c:pt>
                <c:pt idx="10">
                  <c:v>58.007999999999996</c:v>
                </c:pt>
                <c:pt idx="11">
                  <c:v>59.087000000000003</c:v>
                </c:pt>
                <c:pt idx="12">
                  <c:v>60.21</c:v>
                </c:pt>
                <c:pt idx="13">
                  <c:v>61.353000000000002</c:v>
                </c:pt>
                <c:pt idx="14">
                  <c:v>62.548999999999999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PRM Allocated Capacity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</c:numCache>
            </c:num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551.1</c:v>
                </c:pt>
                <c:pt idx="1">
                  <c:v>475.4</c:v>
                </c:pt>
                <c:pt idx="2">
                  <c:v>475.4</c:v>
                </c:pt>
                <c:pt idx="3">
                  <c:v>475.4</c:v>
                </c:pt>
                <c:pt idx="4">
                  <c:v>475.4</c:v>
                </c:pt>
                <c:pt idx="5">
                  <c:v>475.4</c:v>
                </c:pt>
                <c:pt idx="6">
                  <c:v>475.4</c:v>
                </c:pt>
                <c:pt idx="7">
                  <c:v>475.4</c:v>
                </c:pt>
                <c:pt idx="8">
                  <c:v>475.4</c:v>
                </c:pt>
                <c:pt idx="9">
                  <c:v>475.4</c:v>
                </c:pt>
                <c:pt idx="10">
                  <c:v>475.4</c:v>
                </c:pt>
                <c:pt idx="11">
                  <c:v>475.4</c:v>
                </c:pt>
                <c:pt idx="12">
                  <c:v>475.4</c:v>
                </c:pt>
                <c:pt idx="13">
                  <c:v>475.4</c:v>
                </c:pt>
                <c:pt idx="14">
                  <c:v>475.4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42047512"/>
        <c:axId val="342047904"/>
      </c:barChart>
      <c:lineChart>
        <c:grouping val="standard"/>
        <c:varyColors val="0"/>
        <c:ser>
          <c:idx val="2"/>
          <c:order val="2"/>
          <c:tx>
            <c:strRef>
              <c:f>Sheet1!$F$1</c:f>
              <c:strCache>
                <c:ptCount val="1"/>
                <c:pt idx="0">
                  <c:v>AEPCO Resources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</c:numCache>
            </c:numRef>
          </c:cat>
          <c:val>
            <c:numRef>
              <c:f>Sheet1!$F$2:$F$16</c:f>
              <c:numCache>
                <c:formatCode>General</c:formatCode>
                <c:ptCount val="15"/>
                <c:pt idx="0">
                  <c:v>665</c:v>
                </c:pt>
                <c:pt idx="1">
                  <c:v>587</c:v>
                </c:pt>
                <c:pt idx="2">
                  <c:v>587</c:v>
                </c:pt>
                <c:pt idx="3">
                  <c:v>587</c:v>
                </c:pt>
                <c:pt idx="4">
                  <c:v>594</c:v>
                </c:pt>
                <c:pt idx="5">
                  <c:v>594</c:v>
                </c:pt>
                <c:pt idx="6">
                  <c:v>594</c:v>
                </c:pt>
                <c:pt idx="7">
                  <c:v>594</c:v>
                </c:pt>
                <c:pt idx="8">
                  <c:v>594</c:v>
                </c:pt>
                <c:pt idx="9">
                  <c:v>594</c:v>
                </c:pt>
                <c:pt idx="10">
                  <c:v>594</c:v>
                </c:pt>
                <c:pt idx="11">
                  <c:v>594</c:v>
                </c:pt>
                <c:pt idx="12">
                  <c:v>594</c:v>
                </c:pt>
                <c:pt idx="13">
                  <c:v>594</c:v>
                </c:pt>
                <c:pt idx="14">
                  <c:v>594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7512"/>
        <c:axId val="342047904"/>
      </c:lineChart>
      <c:catAx>
        <c:axId val="34204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047904"/>
        <c:crosses val="autoZero"/>
        <c:auto val="1"/>
        <c:lblAlgn val="ctr"/>
        <c:lblOffset val="100"/>
        <c:noMultiLvlLbl val="0"/>
      </c:catAx>
      <c:valAx>
        <c:axId val="34204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047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DB67-779E-454E-9694-EB54F6CDB139}" type="datetimeFigureOut">
              <a:rPr lang="en-US" smtClean="0"/>
              <a:pPr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214C-0C65-4338-B358-A95BC4F285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DB67-779E-454E-9694-EB54F6CDB139}" type="datetimeFigureOut">
              <a:rPr lang="en-US" smtClean="0"/>
              <a:pPr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214C-0C65-4338-B358-A95BC4F285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3999"/>
            <a:ext cx="2057400" cy="4419601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DB67-779E-454E-9694-EB54F6CDB139}" type="datetimeFigureOut">
              <a:rPr lang="en-US" smtClean="0"/>
              <a:pPr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214C-0C65-4338-B358-A95BC4F285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DB67-779E-454E-9694-EB54F6CDB139}" type="datetimeFigureOut">
              <a:rPr lang="en-US" smtClean="0"/>
              <a:pPr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214C-0C65-4338-B358-A95BC4F285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DB67-779E-454E-9694-EB54F6CDB139}" type="datetimeFigureOut">
              <a:rPr lang="en-US" smtClean="0"/>
              <a:pPr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214C-0C65-4338-B358-A95BC4F285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DB67-779E-454E-9694-EB54F6CDB139}" type="datetimeFigureOut">
              <a:rPr lang="en-US" smtClean="0"/>
              <a:pPr/>
              <a:t>9/10/2014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214C-0C65-4338-B358-A95BC4F285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DB67-779E-454E-9694-EB54F6CDB139}" type="datetimeFigureOut">
              <a:rPr lang="en-US" smtClean="0"/>
              <a:pPr/>
              <a:t>9/10/2014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214C-0C65-4338-B358-A95BC4F285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DB67-779E-454E-9694-EB54F6CDB139}" type="datetimeFigureOut">
              <a:rPr lang="en-US" smtClean="0"/>
              <a:pPr/>
              <a:t>9/10/2014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214C-0C65-4338-B358-A95BC4F285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DB67-779E-454E-9694-EB54F6CDB139}" type="datetimeFigureOut">
              <a:rPr lang="en-US" smtClean="0"/>
              <a:pPr/>
              <a:t>9/10/2014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214C-0C65-4338-B358-A95BC4F285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799"/>
            <a:ext cx="5111750" cy="4495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DB67-779E-454E-9694-EB54F6CDB139}" type="datetimeFigureOut">
              <a:rPr lang="en-US" smtClean="0"/>
              <a:pPr/>
              <a:t>9/10/2014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214C-0C65-4338-B358-A95BC4F285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DB67-779E-454E-9694-EB54F6CDB139}" type="datetimeFigureOut">
              <a:rPr lang="en-US" smtClean="0"/>
              <a:pPr/>
              <a:t>9/10/2014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214C-0C65-4338-B358-A95BC4F285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43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EDB67-779E-454E-9694-EB54F6CDB139}" type="datetimeFigureOut">
              <a:rPr lang="en-US" smtClean="0"/>
              <a:pPr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43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43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4214C-0C65-4338-B358-A95BC4F285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ZG&amp;T logo PP templat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781800" y="228600"/>
            <a:ext cx="1956816" cy="1237488"/>
          </a:xfrm>
          <a:prstGeom prst="rect">
            <a:avLst/>
          </a:prstGeom>
        </p:spPr>
      </p:pic>
      <p:pic>
        <p:nvPicPr>
          <p:cNvPr id="8" name="Picture 7" descr="AZ G&amp;T swish power point template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6253428"/>
            <a:ext cx="9144000" cy="756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772400" cy="177165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Arizona Electric Power Cooperative, Inc.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05656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Integrated Resource Plan (IRP) Presentation to the Arizona Corporation Commission (ACC)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September 11, 2014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2484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AEPCO’s IRP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AEPCO reviews load and resource as a part of its annual resource planning obligations.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Based upon current forecasted Arizona ARM shortfall, no indication of new resource capacity is needed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ARM planning horizon.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indicated in the IRP, AEPCO is currently assessing the rate impact of the permanent conversion of ST2 to gas-fired operation beginning in 2018, which reflects the resolution with ADEQ and the U.S. Environmental Protection Agency (EPA) for the regional haze issue.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AEPCO continues to monitor load forecasts and resource availability for its Arizona ARMs.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880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705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AEPCO’s Planning Obligations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754561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Arizona Electric Power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Cooperative, Inc.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(AEPCO)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Owner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Provider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Requirements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(ARM)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Requirements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(PRM) Distribution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Supply Entity for all ARM needs, but only fixed contractual requirements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PRMs.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134906"/>
            <a:ext cx="62484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Requirements Members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5664"/>
            <a:ext cx="8229600" cy="4343400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AEPCO provides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Resource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Planning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in Arizona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 behalf of its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ARMs: Duncan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Valley Electric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Cooperative, Inc.,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(DVEC)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Graham County Electric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Cooperative, Inc.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(GCEC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30" y="5021581"/>
            <a:ext cx="3657600" cy="922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297364"/>
            <a:ext cx="152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0" y="36674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Partial Requirements Members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83093"/>
            <a:ext cx="8229600" cy="4343400"/>
          </a:xfrm>
        </p:spPr>
        <p:txBody>
          <a:bodyPr/>
          <a:lstStyle/>
          <a:p>
            <a:pPr lvl="0" algn="just"/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Each PRM that has a shortfall must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resource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own behalf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Any PRM may contract with AEPCO to provide resource planning.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618956"/>
            <a:ext cx="3771900" cy="1091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868849"/>
            <a:ext cx="2310384" cy="1301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68849"/>
            <a:ext cx="3790188" cy="11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772" y="838200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 Territories Covered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0"/>
            <a:ext cx="4525945" cy="4343400"/>
          </a:xfrm>
        </p:spPr>
      </p:pic>
    </p:spTree>
    <p:extLst>
      <p:ext uri="{BB962C8B-B14F-4D97-AF65-F5344CB8AC3E}">
        <p14:creationId xmlns:p14="http://schemas.microsoft.com/office/powerpoint/2010/main" val="17963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62484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Current AEPCO Resources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79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Steam Unit 2 (ST2)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Steam Unit 3 (ST3)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Combined Cycle 1 (CC1)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Gas Turbine 2 (GT2)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Gas Turbine 3 (GT3)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Gas Turbine 4 (GT4)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Hydro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Contract Market Purchases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Real-time Market Purchases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01987125"/>
              </p:ext>
            </p:extLst>
          </p:nvPr>
        </p:nvGraphicFramePr>
        <p:xfrm>
          <a:off x="4876800" y="1828800"/>
          <a:ext cx="3886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663" y="609600"/>
            <a:ext cx="6400800" cy="914400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Renewable Energy Standard and Tariff (REST), Demand Side Management (DSM) and Energy Efficiency (EE)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876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AEPCO provides wholesale capacity and energy to its Class A Members that resell at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retail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As a wholesale provider, AEPCO has no REST,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DSM,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EE requirements or responsibilities.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AEPCO’s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Arizona Class A Members independently formulate, file and comply with applicable REST,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DSM,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requirements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REST, DSM, and EE Plans are approved annually by the ACC (as required).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ARM Forecasted Requirements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1999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AEPCO’s All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Requirements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Members are the slowest growing Class A Members.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Total annual peak demand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forecast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62.5 MW through 2028 for DVEC and GCEC.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growth expected through years 2014-2021.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Minimal resource shortfall forecast in 2022 of less than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0.5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MW that occurs in one month of the year and grows to only 6.3 MW by 2028 based upon current allocation of resources and load growth.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AEPCO Resource Obligation to Class A Members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791629"/>
              </p:ext>
            </p:extLst>
          </p:nvPr>
        </p:nvGraphicFramePr>
        <p:xfrm>
          <a:off x="533400" y="19812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32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C9EE03D63F7649A2172BCEF0F01301" ma:contentTypeVersion="" ma:contentTypeDescription="Create a new document." ma:contentTypeScope="" ma:versionID="7e184f8eff34fd262904f79aa1ef130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E0B345-8416-4E4C-87AD-DA109FB15744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B9B0D19-DE8E-44C8-A1DB-08F197DC14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F6E7BF-63AA-4ED9-A85F-549BC955AE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2661</TotalTime>
  <Words>470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Arizona Electric Power Cooperative, Inc.</vt:lpstr>
      <vt:lpstr>AEPCO’s Planning Obligations</vt:lpstr>
      <vt:lpstr>All Requirements Members</vt:lpstr>
      <vt:lpstr>Partial Requirements Members</vt:lpstr>
      <vt:lpstr>Service Territories Covered</vt:lpstr>
      <vt:lpstr>Current AEPCO Resources</vt:lpstr>
      <vt:lpstr>Renewable Energy Standard and Tariff (REST), Demand Side Management (DSM) and Energy Efficiency (EE)</vt:lpstr>
      <vt:lpstr>ARM Forecasted Requirements</vt:lpstr>
      <vt:lpstr>AEPCO Resource Obligation to Class A Members</vt:lpstr>
      <vt:lpstr>AEPCO’s IRP</vt:lpstr>
      <vt:lpstr>PowerPoint Presentation</vt:lpstr>
    </vt:vector>
  </TitlesOfParts>
  <Company>Sierra Southwest Cooperative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jbujarski</dc:creator>
  <cp:lastModifiedBy>Julie Brooks</cp:lastModifiedBy>
  <cp:revision>144</cp:revision>
  <dcterms:created xsi:type="dcterms:W3CDTF">2012-05-30T13:39:13Z</dcterms:created>
  <dcterms:modified xsi:type="dcterms:W3CDTF">2014-09-10T16:12:13Z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0x01010074C9EE03D63F7649A2172BCEF0F01301</vt:lpwstr>
  </property>
</Properties>
</file>